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72" r:id="rId3"/>
    <p:sldId id="283" r:id="rId4"/>
    <p:sldId id="288" r:id="rId5"/>
    <p:sldId id="289" r:id="rId6"/>
    <p:sldId id="287" r:id="rId7"/>
    <p:sldId id="290" r:id="rId8"/>
    <p:sldId id="295" r:id="rId9"/>
    <p:sldId id="296" r:id="rId10"/>
    <p:sldId id="329" r:id="rId11"/>
    <p:sldId id="297" r:id="rId12"/>
    <p:sldId id="294" r:id="rId13"/>
    <p:sldId id="307" r:id="rId14"/>
    <p:sldId id="314" r:id="rId15"/>
    <p:sldId id="315" r:id="rId16"/>
    <p:sldId id="299" r:id="rId17"/>
    <p:sldId id="316" r:id="rId18"/>
    <p:sldId id="317" r:id="rId19"/>
    <p:sldId id="318" r:id="rId20"/>
    <p:sldId id="319" r:id="rId21"/>
    <p:sldId id="291" r:id="rId22"/>
    <p:sldId id="292" r:id="rId23"/>
    <p:sldId id="293" r:id="rId24"/>
    <p:sldId id="320" r:id="rId25"/>
    <p:sldId id="321" r:id="rId26"/>
    <p:sldId id="322" r:id="rId27"/>
    <p:sldId id="327" r:id="rId28"/>
    <p:sldId id="328" r:id="rId29"/>
    <p:sldId id="323" r:id="rId30"/>
    <p:sldId id="324" r:id="rId31"/>
    <p:sldId id="301" r:id="rId32"/>
    <p:sldId id="304" r:id="rId33"/>
    <p:sldId id="330" r:id="rId34"/>
    <p:sldId id="331" r:id="rId35"/>
    <p:sldId id="332" r:id="rId36"/>
    <p:sldId id="303" r:id="rId37"/>
    <p:sldId id="311" r:id="rId38"/>
    <p:sldId id="313" r:id="rId39"/>
    <p:sldId id="312" r:id="rId40"/>
    <p:sldId id="3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6D46"/>
    <a:srgbClr val="3BA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75" d="100"/>
          <a:sy n="75" d="100"/>
        </p:scale>
        <p:origin x="498" y="960"/>
      </p:cViewPr>
      <p:guideLst>
        <p:guide pos="3840"/>
        <p:guide orient="horz" pos="221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93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>
          <a:gsLst>
            <a:gs pos="100000">
              <a:schemeClr val="accent1">
                <a:lumMod val="20000"/>
                <a:lumOff val="80000"/>
                <a:alpha val="86000"/>
              </a:schemeClr>
            </a:gs>
            <a:gs pos="42000">
              <a:schemeClr val="bg1">
                <a:alpha val="40000"/>
              </a:schemeClr>
            </a:gs>
            <a:gs pos="0">
              <a:schemeClr val="accent1">
                <a:lumMod val="20000"/>
                <a:lumOff val="80000"/>
                <a:alpha val="85000"/>
              </a:schemeClr>
            </a:gs>
            <a:gs pos="75000">
              <a:schemeClr val="bg1">
                <a:alpha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2565" y="-73025"/>
            <a:ext cx="12188825" cy="713232"/>
            <a:chOff x="0" y="0"/>
            <a:chExt cx="12188825" cy="713232"/>
          </a:xfrm>
        </p:grpSpPr>
        <p:sp>
          <p:nvSpPr>
            <p:cNvPr id="7" name="Rectangle 6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73025" y="0"/>
            <a:ext cx="713232" cy="6858000"/>
            <a:chOff x="0" y="0"/>
            <a:chExt cx="713232" cy="6858000"/>
          </a:xfrm>
        </p:grpSpPr>
        <p:sp>
          <p:nvSpPr>
            <p:cNvPr id="12" name="Rectangle 11"/>
            <p:cNvSpPr/>
            <p:nvPr/>
          </p:nvSpPr>
          <p:spPr>
            <a:xfrm flipH="1">
              <a:off x="7315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1476762" y="0"/>
            <a:ext cx="746886" cy="6858000"/>
            <a:chOff x="11476762" y="0"/>
            <a:chExt cx="746886" cy="6858000"/>
          </a:xfrm>
        </p:grpSpPr>
        <p:sp>
          <p:nvSpPr>
            <p:cNvPr id="15" name="Rectangle 14"/>
            <p:cNvSpPr/>
            <p:nvPr/>
          </p:nvSpPr>
          <p:spPr>
            <a:xfrm flipH="1">
              <a:off x="1147676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15"/>
            <p:cNvSpPr/>
            <p:nvPr/>
          </p:nvSpPr>
          <p:spPr>
            <a:xfrm flipH="1">
              <a:off x="1202093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V="1">
            <a:off x="0" y="6144768"/>
            <a:ext cx="12188825" cy="713232"/>
            <a:chOff x="0" y="0"/>
            <a:chExt cx="12188825" cy="713232"/>
          </a:xfrm>
        </p:grpSpPr>
        <p:sp>
          <p:nvSpPr>
            <p:cNvPr id="18" name="Rectangle 17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749040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rgbClr val="00B050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defRPr>
            </a:lvl1pPr>
            <a:lvl2pPr>
              <a:defRPr sz="32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2pPr>
            <a:lvl3pPr>
              <a:defRPr sz="28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3pPr>
            <a:lvl4pPr>
              <a:defRPr sz="24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4pPr>
            <a:lvl5pPr>
              <a:defRPr sz="2400" b="1">
                <a:solidFill>
                  <a:srgbClr val="266D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5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736" y="0"/>
            <a:ext cx="12188825" cy="548640"/>
            <a:chOff x="0" y="0"/>
            <a:chExt cx="12188825" cy="713232"/>
          </a:xfrm>
        </p:grpSpPr>
        <p:sp>
          <p:nvSpPr>
            <p:cNvPr id="12" name="Rectangle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188720"/>
            <a:ext cx="9601200" cy="2514600"/>
          </a:xfrm>
        </p:spPr>
        <p:txBody>
          <a:bodyPr anchor="b">
            <a:normAutofit/>
          </a:bodyPr>
          <a:lstStyle>
            <a:lvl1pPr algn="ctr">
              <a:defRPr sz="54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749040"/>
            <a:ext cx="9601200" cy="9144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3352"/>
            <a:ext cx="4572000" cy="4343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00200"/>
            <a:ext cx="4572000" cy="758952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441448"/>
            <a:ext cx="4572000" cy="35844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005840"/>
            <a:ext cx="72237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160" y="1828800"/>
            <a:ext cx="365760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640" y="548640"/>
            <a:ext cx="6675120" cy="5760720"/>
          </a:xfrm>
          <a:noFill/>
        </p:spPr>
        <p:txBody>
          <a:bodyPr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38160" y="4206240"/>
            <a:ext cx="3657600" cy="16459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</a:fld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7772400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1" name="Group 10"/>
          <p:cNvGrpSpPr/>
          <p:nvPr/>
        </p:nvGrpSpPr>
        <p:grpSpPr>
          <a:xfrm flipV="1">
            <a:off x="0" y="6309360"/>
            <a:ext cx="7772400" cy="548640"/>
            <a:chOff x="0" y="0"/>
            <a:chExt cx="12188825" cy="713232"/>
          </a:xfrm>
        </p:grpSpPr>
        <p:sp>
          <p:nvSpPr>
            <p:cNvPr id="12" name="Rectangle 11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4" name="Group 13"/>
          <p:cNvGrpSpPr/>
          <p:nvPr/>
        </p:nvGrpSpPr>
        <p:grpSpPr>
          <a:xfrm rot="5400000" flipV="1">
            <a:off x="-3154680" y="3154680"/>
            <a:ext cx="6858000" cy="548640"/>
            <a:chOff x="0" y="0"/>
            <a:chExt cx="12188825" cy="713232"/>
          </a:xfrm>
        </p:grpSpPr>
        <p:sp>
          <p:nvSpPr>
            <p:cNvPr id="15" name="Rectangle 14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7" name="Group 16"/>
          <p:cNvGrpSpPr/>
          <p:nvPr/>
        </p:nvGrpSpPr>
        <p:grpSpPr>
          <a:xfrm rot="16200000" flipH="1" flipV="1">
            <a:off x="4069079" y="3154681"/>
            <a:ext cx="6858000" cy="548640"/>
            <a:chOff x="0" y="0"/>
            <a:chExt cx="12188825" cy="713232"/>
          </a:xfrm>
        </p:grpSpPr>
        <p:sp>
          <p:nvSpPr>
            <p:cNvPr id="18" name="Rectangle 17"/>
            <p:cNvSpPr/>
            <p:nvPr/>
          </p:nvSpPr>
          <p:spPr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  <a:alpha val="56000"/>
              </a:schemeClr>
            </a:gs>
            <a:gs pos="7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auto">
          <a:xfrm flipV="1">
            <a:off x="0" y="6309360"/>
            <a:ext cx="12188825" cy="548640"/>
            <a:chOff x="0" y="0"/>
            <a:chExt cx="12188825" cy="713232"/>
          </a:xfrm>
        </p:grpSpPr>
        <p:sp>
          <p:nvSpPr>
            <p:cNvPr id="9" name="Rectangle 8"/>
            <p:cNvSpPr/>
            <p:nvPr/>
          </p:nvSpPr>
          <p:spPr bwMode="auto">
            <a:xfrm flipV="1">
              <a:off x="0" y="59436"/>
              <a:ext cx="12188825" cy="653796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9"/>
            <p:cNvSpPr/>
            <p:nvPr/>
          </p:nvSpPr>
          <p:spPr bwMode="auto"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950976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673352"/>
            <a:ext cx="95097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391656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391656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391656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/>
            </a:fld>
            <a:endParaRPr/>
          </a:p>
        </p:txBody>
      </p:sp>
      <p:pic>
        <p:nvPicPr>
          <p:cNvPr id="7" name="Picture 6" descr="mctv_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7980" y="438785"/>
            <a:ext cx="1443990" cy="1672590"/>
          </a:xfrm>
          <a:prstGeom prst="rect">
            <a:avLst/>
          </a:prstGeom>
          <a:noFill/>
          <a:effectLst>
            <a:glow>
              <a:schemeClr val="bg1">
                <a:alpha val="54000"/>
              </a:schemeClr>
            </a:glow>
            <a:outerShdw blurRad="88900" sx="159000" sy="159000" algn="ctr" rotWithShape="0">
              <a:schemeClr val="bg1">
                <a:alpha val="64000"/>
              </a:scheme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202565" y="-73025"/>
            <a:ext cx="12188825" cy="713232"/>
            <a:chOff x="0" y="0"/>
            <a:chExt cx="12188825" cy="713232"/>
          </a:xfrm>
        </p:grpSpPr>
        <p:sp>
          <p:nvSpPr>
            <p:cNvPr id="12" name="Rectangle 11"/>
            <p:cNvSpPr/>
            <p:nvPr/>
          </p:nvSpPr>
          <p:spPr>
            <a:xfrm flipV="1">
              <a:off x="0" y="73152"/>
              <a:ext cx="12188825" cy="64008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0" y="0"/>
              <a:ext cx="12188825" cy="201168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73025" y="0"/>
            <a:ext cx="713232" cy="6858000"/>
            <a:chOff x="0" y="0"/>
            <a:chExt cx="713232" cy="6858000"/>
          </a:xfrm>
        </p:grpSpPr>
        <p:sp>
          <p:nvSpPr>
            <p:cNvPr id="15" name="Rectangle 14"/>
            <p:cNvSpPr/>
            <p:nvPr/>
          </p:nvSpPr>
          <p:spPr>
            <a:xfrm flipH="1">
              <a:off x="73152" y="0"/>
              <a:ext cx="640080" cy="6858000"/>
            </a:xfrm>
            <a:prstGeom prst="rect">
              <a:avLst/>
            </a:prstGeom>
            <a:solidFill>
              <a:schemeClr val="accent1"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6" name="Rectangle 15"/>
            <p:cNvSpPr/>
            <p:nvPr/>
          </p:nvSpPr>
          <p:spPr>
            <a:xfrm flipH="1">
              <a:off x="0" y="0"/>
              <a:ext cx="202718" cy="6858000"/>
            </a:xfrm>
            <a:prstGeom prst="rect">
              <a:avLst/>
            </a:prstGeom>
            <a:solidFill>
              <a:schemeClr val="accent1">
                <a:alpha val="2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0575" y="2286000"/>
            <a:ext cx="9601200" cy="914400"/>
          </a:xfrm>
        </p:spPr>
        <p:txBody>
          <a:bodyPr>
            <a:normAutofit fontScale="25000" lnSpcReduction="10000"/>
          </a:bodyPr>
          <a:lstStyle/>
          <a:p>
            <a:endParaRPr lang="en-IE" altLang="en-US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IE" altLang="en-US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IE" altLang="en-US" sz="19900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charset="-122"/>
                <a:ea typeface="Arial Unicode MS" panose="020B0604020202020204" charset="-122"/>
              </a:rPr>
              <a:t>Group H</a:t>
            </a:r>
            <a:endParaRPr lang="en-IE" altLang="en-US" sz="19900" dirty="0" smtClean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4" name="Picture 3" descr="mctv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254635"/>
            <a:ext cx="5543550" cy="45319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237355" y="5055870"/>
            <a:ext cx="2534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en-US"/>
          </a:p>
        </p:txBody>
      </p:sp>
      <p:sp>
        <p:nvSpPr>
          <p:cNvPr id="6" name="Rectangle 5"/>
          <p:cNvSpPr/>
          <p:nvPr/>
        </p:nvSpPr>
        <p:spPr>
          <a:xfrm>
            <a:off x="1756410" y="4947920"/>
            <a:ext cx="2357755" cy="70421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IE" altLang="en-GB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Ltd.</a:t>
            </a:r>
            <a:endParaRPr lang="en-IE" altLang="en-GB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4178" y="972185"/>
            <a:ext cx="5293360" cy="131381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E" altLang="en-GB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Application</a:t>
            </a:r>
            <a:endParaRPr lang="en-IE" altLang="en-GB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IE" altLang="en-GB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Business</a:t>
            </a:r>
            <a:endParaRPr lang="en-IE" altLang="en-GB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139180" y="3853815"/>
            <a:ext cx="4638675" cy="17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Penuel Maypa</a:t>
            </a:r>
            <a:endParaRPr lang="en-GB" altLang="en-US" sz="2800" b="1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Christopher Musitongo</a:t>
            </a:r>
            <a:endParaRPr lang="en-GB" altLang="en-US" sz="2800" b="1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Jodeyne Teneza</a:t>
            </a:r>
            <a:endParaRPr lang="en-GB" altLang="en-US" sz="2800" b="1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altLang="en-US" sz="2800" b="1">
                <a:latin typeface="Arial" panose="020B0604020202020204" pitchFamily="34" charset="0"/>
              </a:rPr>
              <a:t>Rehan Naeem</a:t>
            </a:r>
            <a:endParaRPr lang="en-GB" altLang="en-US" sz="2800" b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420" y="431800"/>
            <a:ext cx="1516380" cy="656336"/>
          </a:xfrm>
        </p:spPr>
        <p:txBody>
          <a:bodyPr>
            <a:normAutofit/>
          </a:bodyPr>
          <a:lstStyle/>
          <a:p>
            <a:r>
              <a:rPr lang="en-GB" altLang="en-US" sz="3200" dirty="0" smtClean="0">
                <a:solidFill>
                  <a:srgbClr val="266D46"/>
                </a:solidFill>
              </a:rPr>
              <a:t>Trello</a:t>
            </a:r>
            <a:endParaRPr lang="en-GB" altLang="en-US" sz="3200" dirty="0">
              <a:solidFill>
                <a:srgbClr val="266D4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889" y="1184148"/>
            <a:ext cx="9392311" cy="5304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E" altLang="en-GB" sz="3200" dirty="0" smtClean="0">
                <a:solidFill>
                  <a:srgbClr val="266D46"/>
                </a:solidFill>
              </a:rPr>
              <a:t>Gantt Chart</a:t>
            </a:r>
            <a:endParaRPr lang="en-IE" altLang="en-GB" sz="3200" dirty="0">
              <a:solidFill>
                <a:srgbClr val="266D46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79170" y="1527175"/>
            <a:ext cx="9872345" cy="103949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9170" y="2566670"/>
            <a:ext cx="9872345" cy="880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" y="3448050"/>
            <a:ext cx="9872345" cy="1049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" y="4497070"/>
            <a:ext cx="9872345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4334851" cy="587000"/>
          </a:xfrm>
        </p:spPr>
        <p:txBody>
          <a:bodyPr>
            <a:noAutofit/>
          </a:bodyPr>
          <a:lstStyle/>
          <a:p>
            <a:r>
              <a:rPr lang="en-GB" altLang="en-US" sz="3600" dirty="0" smtClean="0"/>
              <a:t>Website: Home</a:t>
            </a:r>
            <a:endParaRPr lang="en-GB" alt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83" y="1110511"/>
            <a:ext cx="7936361" cy="4906114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50" y="571276"/>
            <a:ext cx="3944558" cy="568043"/>
          </a:xfrm>
        </p:spPr>
        <p:txBody>
          <a:bodyPr>
            <a:normAutofit fontScale="90000"/>
          </a:bodyPr>
          <a:lstStyle/>
          <a:p>
            <a:r>
              <a:rPr lang="en-GB" altLang="en-US" sz="3600" dirty="0" smtClean="0"/>
              <a:t>Website: Shop </a:t>
            </a:r>
            <a:endParaRPr lang="en-GB" alt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39319"/>
            <a:ext cx="6868160" cy="487730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793" y="696234"/>
            <a:ext cx="4000314" cy="478833"/>
          </a:xfrm>
        </p:spPr>
        <p:txBody>
          <a:bodyPr>
            <a:normAutofit fontScale="90000"/>
          </a:bodyPr>
          <a:lstStyle/>
          <a:p>
            <a:r>
              <a:rPr lang="en-GB" altLang="en-US" sz="3200" dirty="0" smtClean="0"/>
              <a:t>Website: About Us</a:t>
            </a:r>
            <a:endParaRPr lang="en-GB" alt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51" y="1175067"/>
            <a:ext cx="5230701" cy="484155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7734" y="673087"/>
            <a:ext cx="4189885" cy="442034"/>
          </a:xfrm>
        </p:spPr>
        <p:txBody>
          <a:bodyPr>
            <a:noAutofit/>
          </a:bodyPr>
          <a:lstStyle/>
          <a:p>
            <a:r>
              <a:rPr lang="en-GB" altLang="en-US" sz="3200" dirty="0" smtClean="0"/>
              <a:t>User-Guide</a:t>
            </a:r>
            <a:endParaRPr lang="en-GB" alt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733" y="1589160"/>
            <a:ext cx="4971630" cy="1767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927" y="894104"/>
            <a:ext cx="2835061" cy="366539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051651" y="2472838"/>
            <a:ext cx="705988" cy="504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962" y="3830556"/>
            <a:ext cx="2666657" cy="2296288"/>
          </a:xfrm>
          <a:prstGeom prst="rect">
            <a:avLst/>
          </a:prstGeom>
        </p:spPr>
      </p:pic>
      <p:sp>
        <p:nvSpPr>
          <p:cNvPr id="10" name="Bent-Up Arrow 9"/>
          <p:cNvSpPr/>
          <p:nvPr/>
        </p:nvSpPr>
        <p:spPr>
          <a:xfrm rot="5400000" flipV="1">
            <a:off x="6235700" y="4038600"/>
            <a:ext cx="1104900" cy="25527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620" y="781812"/>
            <a:ext cx="7104380" cy="424688"/>
          </a:xfrm>
        </p:spPr>
        <p:txBody>
          <a:bodyPr>
            <a:noAutofit/>
          </a:bodyPr>
          <a:lstStyle/>
          <a:p>
            <a:r>
              <a:rPr lang="en-IE" sz="3200" dirty="0" smtClean="0"/>
              <a:t>User Guide: Dashboard</a:t>
            </a:r>
            <a:endParaRPr lang="en-IE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2047602"/>
            <a:ext cx="7853559" cy="3830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72" y="1206500"/>
            <a:ext cx="5014928" cy="841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620" y="781812"/>
            <a:ext cx="7104380" cy="424688"/>
          </a:xfrm>
        </p:spPr>
        <p:txBody>
          <a:bodyPr>
            <a:noAutofit/>
          </a:bodyPr>
          <a:lstStyle/>
          <a:p>
            <a:r>
              <a:rPr lang="en-IE" sz="3200" dirty="0" smtClean="0"/>
              <a:t>User Guide: Dashboard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201" y="1557339"/>
            <a:ext cx="4586930" cy="2582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505" y="1440105"/>
            <a:ext cx="2076190" cy="387619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052117" y="2400300"/>
            <a:ext cx="1318223" cy="1155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54" y="4491039"/>
            <a:ext cx="6630387" cy="1122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620" y="781812"/>
            <a:ext cx="7104380" cy="424688"/>
          </a:xfrm>
        </p:spPr>
        <p:txBody>
          <a:bodyPr>
            <a:noAutofit/>
          </a:bodyPr>
          <a:lstStyle/>
          <a:p>
            <a:r>
              <a:rPr lang="en-IE" sz="3200" dirty="0" smtClean="0"/>
              <a:t>User Guide: Dashboard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15" y="2466766"/>
            <a:ext cx="8978444" cy="3636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9" y="1362988"/>
            <a:ext cx="7530298" cy="947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38912"/>
            <a:ext cx="8437880" cy="629793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User Guide</a:t>
            </a:r>
            <a:endParaRPr lang="en-I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3000" y="1511122"/>
            <a:ext cx="3430868" cy="3770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291" y="1511122"/>
            <a:ext cx="4436669" cy="4213047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7556500" y="2857500"/>
            <a:ext cx="1244820" cy="805623"/>
          </a:xfrm>
          <a:custGeom>
            <a:avLst/>
            <a:gdLst>
              <a:gd name="connsiteX0" fmla="*/ 850900 w 1244820"/>
              <a:gd name="connsiteY0" fmla="*/ 88900 h 805623"/>
              <a:gd name="connsiteX1" fmla="*/ 736600 w 1244820"/>
              <a:gd name="connsiteY1" fmla="*/ 50800 h 805623"/>
              <a:gd name="connsiteX2" fmla="*/ 622300 w 1244820"/>
              <a:gd name="connsiteY2" fmla="*/ 25400 h 805623"/>
              <a:gd name="connsiteX3" fmla="*/ 546100 w 1244820"/>
              <a:gd name="connsiteY3" fmla="*/ 0 h 805623"/>
              <a:gd name="connsiteX4" fmla="*/ 292100 w 1244820"/>
              <a:gd name="connsiteY4" fmla="*/ 12700 h 805623"/>
              <a:gd name="connsiteX5" fmla="*/ 215900 w 1244820"/>
              <a:gd name="connsiteY5" fmla="*/ 63500 h 805623"/>
              <a:gd name="connsiteX6" fmla="*/ 177800 w 1244820"/>
              <a:gd name="connsiteY6" fmla="*/ 88900 h 805623"/>
              <a:gd name="connsiteX7" fmla="*/ 165100 w 1244820"/>
              <a:gd name="connsiteY7" fmla="*/ 139700 h 805623"/>
              <a:gd name="connsiteX8" fmla="*/ 127000 w 1244820"/>
              <a:gd name="connsiteY8" fmla="*/ 266700 h 805623"/>
              <a:gd name="connsiteX9" fmla="*/ 139700 w 1244820"/>
              <a:gd name="connsiteY9" fmla="*/ 444500 h 805623"/>
              <a:gd name="connsiteX10" fmla="*/ 165100 w 1244820"/>
              <a:gd name="connsiteY10" fmla="*/ 482600 h 805623"/>
              <a:gd name="connsiteX11" fmla="*/ 203200 w 1244820"/>
              <a:gd name="connsiteY11" fmla="*/ 520700 h 805623"/>
              <a:gd name="connsiteX12" fmla="*/ 254000 w 1244820"/>
              <a:gd name="connsiteY12" fmla="*/ 533400 h 805623"/>
              <a:gd name="connsiteX13" fmla="*/ 381000 w 1244820"/>
              <a:gd name="connsiteY13" fmla="*/ 584200 h 805623"/>
              <a:gd name="connsiteX14" fmla="*/ 419100 w 1244820"/>
              <a:gd name="connsiteY14" fmla="*/ 609600 h 805623"/>
              <a:gd name="connsiteX15" fmla="*/ 495300 w 1244820"/>
              <a:gd name="connsiteY15" fmla="*/ 635000 h 805623"/>
              <a:gd name="connsiteX16" fmla="*/ 533400 w 1244820"/>
              <a:gd name="connsiteY16" fmla="*/ 647700 h 805623"/>
              <a:gd name="connsiteX17" fmla="*/ 571500 w 1244820"/>
              <a:gd name="connsiteY17" fmla="*/ 660400 h 805623"/>
              <a:gd name="connsiteX18" fmla="*/ 609600 w 1244820"/>
              <a:gd name="connsiteY18" fmla="*/ 673100 h 805623"/>
              <a:gd name="connsiteX19" fmla="*/ 1130300 w 1244820"/>
              <a:gd name="connsiteY19" fmla="*/ 660400 h 805623"/>
              <a:gd name="connsiteX20" fmla="*/ 1168400 w 1244820"/>
              <a:gd name="connsiteY20" fmla="*/ 647700 h 805623"/>
              <a:gd name="connsiteX21" fmla="*/ 1193800 w 1244820"/>
              <a:gd name="connsiteY21" fmla="*/ 609600 h 805623"/>
              <a:gd name="connsiteX22" fmla="*/ 1181100 w 1244820"/>
              <a:gd name="connsiteY22" fmla="*/ 393700 h 805623"/>
              <a:gd name="connsiteX23" fmla="*/ 1168400 w 1244820"/>
              <a:gd name="connsiteY23" fmla="*/ 355600 h 805623"/>
              <a:gd name="connsiteX24" fmla="*/ 1143000 w 1244820"/>
              <a:gd name="connsiteY24" fmla="*/ 266700 h 805623"/>
              <a:gd name="connsiteX25" fmla="*/ 1117600 w 1244820"/>
              <a:gd name="connsiteY25" fmla="*/ 215900 h 805623"/>
              <a:gd name="connsiteX26" fmla="*/ 1041400 w 1244820"/>
              <a:gd name="connsiteY26" fmla="*/ 203200 h 805623"/>
              <a:gd name="connsiteX27" fmla="*/ 927100 w 1244820"/>
              <a:gd name="connsiteY27" fmla="*/ 165100 h 805623"/>
              <a:gd name="connsiteX28" fmla="*/ 850900 w 1244820"/>
              <a:gd name="connsiteY28" fmla="*/ 139700 h 805623"/>
              <a:gd name="connsiteX29" fmla="*/ 812800 w 1244820"/>
              <a:gd name="connsiteY29" fmla="*/ 127000 h 805623"/>
              <a:gd name="connsiteX30" fmla="*/ 685800 w 1244820"/>
              <a:gd name="connsiteY30" fmla="*/ 101600 h 805623"/>
              <a:gd name="connsiteX31" fmla="*/ 647700 w 1244820"/>
              <a:gd name="connsiteY31" fmla="*/ 88900 h 805623"/>
              <a:gd name="connsiteX32" fmla="*/ 571500 w 1244820"/>
              <a:gd name="connsiteY32" fmla="*/ 76200 h 805623"/>
              <a:gd name="connsiteX33" fmla="*/ 266700 w 1244820"/>
              <a:gd name="connsiteY33" fmla="*/ 88900 h 805623"/>
              <a:gd name="connsiteX34" fmla="*/ 152400 w 1244820"/>
              <a:gd name="connsiteY34" fmla="*/ 114300 h 805623"/>
              <a:gd name="connsiteX35" fmla="*/ 114300 w 1244820"/>
              <a:gd name="connsiteY35" fmla="*/ 139700 h 805623"/>
              <a:gd name="connsiteX36" fmla="*/ 76200 w 1244820"/>
              <a:gd name="connsiteY36" fmla="*/ 152400 h 805623"/>
              <a:gd name="connsiteX37" fmla="*/ 50800 w 1244820"/>
              <a:gd name="connsiteY37" fmla="*/ 190500 h 805623"/>
              <a:gd name="connsiteX38" fmla="*/ 0 w 1244820"/>
              <a:gd name="connsiteY38" fmla="*/ 279400 h 805623"/>
              <a:gd name="connsiteX39" fmla="*/ 12700 w 1244820"/>
              <a:gd name="connsiteY39" fmla="*/ 393700 h 805623"/>
              <a:gd name="connsiteX40" fmla="*/ 88900 w 1244820"/>
              <a:gd name="connsiteY40" fmla="*/ 444500 h 805623"/>
              <a:gd name="connsiteX41" fmla="*/ 127000 w 1244820"/>
              <a:gd name="connsiteY41" fmla="*/ 469900 h 805623"/>
              <a:gd name="connsiteX42" fmla="*/ 203200 w 1244820"/>
              <a:gd name="connsiteY42" fmla="*/ 520700 h 805623"/>
              <a:gd name="connsiteX43" fmla="*/ 279400 w 1244820"/>
              <a:gd name="connsiteY43" fmla="*/ 571500 h 805623"/>
              <a:gd name="connsiteX44" fmla="*/ 317500 w 1244820"/>
              <a:gd name="connsiteY44" fmla="*/ 596900 h 805623"/>
              <a:gd name="connsiteX45" fmla="*/ 431800 w 1244820"/>
              <a:gd name="connsiteY45" fmla="*/ 660400 h 805623"/>
              <a:gd name="connsiteX46" fmla="*/ 520700 w 1244820"/>
              <a:gd name="connsiteY46" fmla="*/ 711200 h 805623"/>
              <a:gd name="connsiteX47" fmla="*/ 609600 w 1244820"/>
              <a:gd name="connsiteY47" fmla="*/ 736600 h 805623"/>
              <a:gd name="connsiteX48" fmla="*/ 698500 w 1244820"/>
              <a:gd name="connsiteY48" fmla="*/ 774700 h 805623"/>
              <a:gd name="connsiteX49" fmla="*/ 889000 w 1244820"/>
              <a:gd name="connsiteY49" fmla="*/ 787400 h 805623"/>
              <a:gd name="connsiteX50" fmla="*/ 1041400 w 1244820"/>
              <a:gd name="connsiteY50" fmla="*/ 787400 h 805623"/>
              <a:gd name="connsiteX51" fmla="*/ 1079500 w 1244820"/>
              <a:gd name="connsiteY51" fmla="*/ 749300 h 805623"/>
              <a:gd name="connsiteX52" fmla="*/ 1130300 w 1244820"/>
              <a:gd name="connsiteY52" fmla="*/ 736600 h 805623"/>
              <a:gd name="connsiteX53" fmla="*/ 1181100 w 1244820"/>
              <a:gd name="connsiteY53" fmla="*/ 660400 h 805623"/>
              <a:gd name="connsiteX54" fmla="*/ 1206500 w 1244820"/>
              <a:gd name="connsiteY54" fmla="*/ 584200 h 805623"/>
              <a:gd name="connsiteX55" fmla="*/ 1219200 w 1244820"/>
              <a:gd name="connsiteY55" fmla="*/ 533400 h 805623"/>
              <a:gd name="connsiteX56" fmla="*/ 1244600 w 1244820"/>
              <a:gd name="connsiteY56" fmla="*/ 482600 h 805623"/>
              <a:gd name="connsiteX57" fmla="*/ 1231900 w 1244820"/>
              <a:gd name="connsiteY57" fmla="*/ 292100 h 805623"/>
              <a:gd name="connsiteX58" fmla="*/ 1092200 w 1244820"/>
              <a:gd name="connsiteY58" fmla="*/ 165100 h 805623"/>
              <a:gd name="connsiteX59" fmla="*/ 952500 w 1244820"/>
              <a:gd name="connsiteY59" fmla="*/ 114300 h 805623"/>
              <a:gd name="connsiteX60" fmla="*/ 914400 w 1244820"/>
              <a:gd name="connsiteY60" fmla="*/ 101600 h 805623"/>
              <a:gd name="connsiteX61" fmla="*/ 876300 w 1244820"/>
              <a:gd name="connsiteY61" fmla="*/ 88900 h 805623"/>
              <a:gd name="connsiteX62" fmla="*/ 406400 w 1244820"/>
              <a:gd name="connsiteY62" fmla="*/ 101600 h 805623"/>
              <a:gd name="connsiteX63" fmla="*/ 355600 w 1244820"/>
              <a:gd name="connsiteY63" fmla="*/ 127000 h 805623"/>
              <a:gd name="connsiteX64" fmla="*/ 304800 w 1244820"/>
              <a:gd name="connsiteY64" fmla="*/ 139700 h 805623"/>
              <a:gd name="connsiteX65" fmla="*/ 266700 w 1244820"/>
              <a:gd name="connsiteY65" fmla="*/ 165100 h 805623"/>
              <a:gd name="connsiteX66" fmla="*/ 228600 w 1244820"/>
              <a:gd name="connsiteY66" fmla="*/ 177800 h 805623"/>
              <a:gd name="connsiteX67" fmla="*/ 139700 w 1244820"/>
              <a:gd name="connsiteY67" fmla="*/ 228600 h 805623"/>
              <a:gd name="connsiteX68" fmla="*/ 88900 w 1244820"/>
              <a:gd name="connsiteY68" fmla="*/ 279400 h 80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244820" h="805623">
                <a:moveTo>
                  <a:pt x="850900" y="88900"/>
                </a:moveTo>
                <a:cubicBezTo>
                  <a:pt x="711740" y="61068"/>
                  <a:pt x="856783" y="95869"/>
                  <a:pt x="736600" y="50800"/>
                </a:cubicBezTo>
                <a:cubicBezTo>
                  <a:pt x="706188" y="39395"/>
                  <a:pt x="651804" y="33447"/>
                  <a:pt x="622300" y="25400"/>
                </a:cubicBezTo>
                <a:cubicBezTo>
                  <a:pt x="596469" y="18355"/>
                  <a:pt x="546100" y="0"/>
                  <a:pt x="546100" y="0"/>
                </a:cubicBezTo>
                <a:cubicBezTo>
                  <a:pt x="461433" y="4233"/>
                  <a:pt x="375347" y="-3309"/>
                  <a:pt x="292100" y="12700"/>
                </a:cubicBezTo>
                <a:cubicBezTo>
                  <a:pt x="262122" y="18465"/>
                  <a:pt x="241300" y="46567"/>
                  <a:pt x="215900" y="63500"/>
                </a:cubicBezTo>
                <a:lnTo>
                  <a:pt x="177800" y="88900"/>
                </a:lnTo>
                <a:cubicBezTo>
                  <a:pt x="173567" y="105833"/>
                  <a:pt x="170116" y="122982"/>
                  <a:pt x="165100" y="139700"/>
                </a:cubicBezTo>
                <a:cubicBezTo>
                  <a:pt x="118721" y="294298"/>
                  <a:pt x="156272" y="149611"/>
                  <a:pt x="127000" y="266700"/>
                </a:cubicBezTo>
                <a:cubicBezTo>
                  <a:pt x="131233" y="325967"/>
                  <a:pt x="129374" y="385986"/>
                  <a:pt x="139700" y="444500"/>
                </a:cubicBezTo>
                <a:cubicBezTo>
                  <a:pt x="142353" y="459531"/>
                  <a:pt x="155329" y="470874"/>
                  <a:pt x="165100" y="482600"/>
                </a:cubicBezTo>
                <a:cubicBezTo>
                  <a:pt x="176598" y="496398"/>
                  <a:pt x="187606" y="511789"/>
                  <a:pt x="203200" y="520700"/>
                </a:cubicBezTo>
                <a:cubicBezTo>
                  <a:pt x="218355" y="529360"/>
                  <a:pt x="237282" y="528384"/>
                  <a:pt x="254000" y="533400"/>
                </a:cubicBezTo>
                <a:cubicBezTo>
                  <a:pt x="308779" y="549834"/>
                  <a:pt x="334100" y="557400"/>
                  <a:pt x="381000" y="584200"/>
                </a:cubicBezTo>
                <a:cubicBezTo>
                  <a:pt x="394252" y="591773"/>
                  <a:pt x="405152" y="603401"/>
                  <a:pt x="419100" y="609600"/>
                </a:cubicBezTo>
                <a:cubicBezTo>
                  <a:pt x="443566" y="620474"/>
                  <a:pt x="469900" y="626533"/>
                  <a:pt x="495300" y="635000"/>
                </a:cubicBezTo>
                <a:lnTo>
                  <a:pt x="533400" y="647700"/>
                </a:lnTo>
                <a:lnTo>
                  <a:pt x="571500" y="660400"/>
                </a:lnTo>
                <a:lnTo>
                  <a:pt x="609600" y="673100"/>
                </a:lnTo>
                <a:cubicBezTo>
                  <a:pt x="783167" y="668867"/>
                  <a:pt x="956861" y="668284"/>
                  <a:pt x="1130300" y="660400"/>
                </a:cubicBezTo>
                <a:cubicBezTo>
                  <a:pt x="1143673" y="659792"/>
                  <a:pt x="1157947" y="656063"/>
                  <a:pt x="1168400" y="647700"/>
                </a:cubicBezTo>
                <a:cubicBezTo>
                  <a:pt x="1180319" y="638165"/>
                  <a:pt x="1185333" y="622300"/>
                  <a:pt x="1193800" y="609600"/>
                </a:cubicBezTo>
                <a:cubicBezTo>
                  <a:pt x="1189567" y="537633"/>
                  <a:pt x="1188273" y="465433"/>
                  <a:pt x="1181100" y="393700"/>
                </a:cubicBezTo>
                <a:cubicBezTo>
                  <a:pt x="1179768" y="380379"/>
                  <a:pt x="1172078" y="368472"/>
                  <a:pt x="1168400" y="355600"/>
                </a:cubicBezTo>
                <a:cubicBezTo>
                  <a:pt x="1159193" y="323377"/>
                  <a:pt x="1156050" y="297150"/>
                  <a:pt x="1143000" y="266700"/>
                </a:cubicBezTo>
                <a:cubicBezTo>
                  <a:pt x="1135542" y="249299"/>
                  <a:pt x="1133654" y="225934"/>
                  <a:pt x="1117600" y="215900"/>
                </a:cubicBezTo>
                <a:cubicBezTo>
                  <a:pt x="1095764" y="202252"/>
                  <a:pt x="1066800" y="207433"/>
                  <a:pt x="1041400" y="203200"/>
                </a:cubicBezTo>
                <a:cubicBezTo>
                  <a:pt x="971056" y="156304"/>
                  <a:pt x="1036607" y="192477"/>
                  <a:pt x="927100" y="165100"/>
                </a:cubicBezTo>
                <a:cubicBezTo>
                  <a:pt x="901125" y="158606"/>
                  <a:pt x="876300" y="148167"/>
                  <a:pt x="850900" y="139700"/>
                </a:cubicBezTo>
                <a:cubicBezTo>
                  <a:pt x="838200" y="135467"/>
                  <a:pt x="826005" y="129201"/>
                  <a:pt x="812800" y="127000"/>
                </a:cubicBezTo>
                <a:cubicBezTo>
                  <a:pt x="752923" y="117020"/>
                  <a:pt x="738847" y="116756"/>
                  <a:pt x="685800" y="101600"/>
                </a:cubicBezTo>
                <a:cubicBezTo>
                  <a:pt x="672928" y="97922"/>
                  <a:pt x="660768" y="91804"/>
                  <a:pt x="647700" y="88900"/>
                </a:cubicBezTo>
                <a:cubicBezTo>
                  <a:pt x="622563" y="83314"/>
                  <a:pt x="596900" y="80433"/>
                  <a:pt x="571500" y="76200"/>
                </a:cubicBezTo>
                <a:cubicBezTo>
                  <a:pt x="469900" y="80433"/>
                  <a:pt x="368147" y="81904"/>
                  <a:pt x="266700" y="88900"/>
                </a:cubicBezTo>
                <a:cubicBezTo>
                  <a:pt x="244435" y="90436"/>
                  <a:pt x="176959" y="108160"/>
                  <a:pt x="152400" y="114300"/>
                </a:cubicBezTo>
                <a:cubicBezTo>
                  <a:pt x="139700" y="122767"/>
                  <a:pt x="127952" y="132874"/>
                  <a:pt x="114300" y="139700"/>
                </a:cubicBezTo>
                <a:cubicBezTo>
                  <a:pt x="102326" y="145687"/>
                  <a:pt x="86653" y="144037"/>
                  <a:pt x="76200" y="152400"/>
                </a:cubicBezTo>
                <a:cubicBezTo>
                  <a:pt x="64281" y="161935"/>
                  <a:pt x="58373" y="177248"/>
                  <a:pt x="50800" y="190500"/>
                </a:cubicBezTo>
                <a:cubicBezTo>
                  <a:pt x="-13652" y="303291"/>
                  <a:pt x="61883" y="186575"/>
                  <a:pt x="0" y="279400"/>
                </a:cubicBezTo>
                <a:cubicBezTo>
                  <a:pt x="4233" y="317500"/>
                  <a:pt x="-5474" y="359948"/>
                  <a:pt x="12700" y="393700"/>
                </a:cubicBezTo>
                <a:cubicBezTo>
                  <a:pt x="27173" y="420578"/>
                  <a:pt x="63500" y="427567"/>
                  <a:pt x="88900" y="444500"/>
                </a:cubicBezTo>
                <a:lnTo>
                  <a:pt x="127000" y="469900"/>
                </a:lnTo>
                <a:cubicBezTo>
                  <a:pt x="176425" y="544038"/>
                  <a:pt x="121190" y="479695"/>
                  <a:pt x="203200" y="520700"/>
                </a:cubicBezTo>
                <a:cubicBezTo>
                  <a:pt x="230504" y="534352"/>
                  <a:pt x="254000" y="554567"/>
                  <a:pt x="279400" y="571500"/>
                </a:cubicBezTo>
                <a:cubicBezTo>
                  <a:pt x="292100" y="579967"/>
                  <a:pt x="303848" y="590074"/>
                  <a:pt x="317500" y="596900"/>
                </a:cubicBezTo>
                <a:cubicBezTo>
                  <a:pt x="378148" y="627224"/>
                  <a:pt x="368013" y="620533"/>
                  <a:pt x="431800" y="660400"/>
                </a:cubicBezTo>
                <a:cubicBezTo>
                  <a:pt x="468646" y="683429"/>
                  <a:pt x="477341" y="694941"/>
                  <a:pt x="520700" y="711200"/>
                </a:cubicBezTo>
                <a:cubicBezTo>
                  <a:pt x="553253" y="723407"/>
                  <a:pt x="578897" y="721248"/>
                  <a:pt x="609600" y="736600"/>
                </a:cubicBezTo>
                <a:cubicBezTo>
                  <a:pt x="663405" y="763503"/>
                  <a:pt x="631540" y="767652"/>
                  <a:pt x="698500" y="774700"/>
                </a:cubicBezTo>
                <a:cubicBezTo>
                  <a:pt x="761791" y="781362"/>
                  <a:pt x="825500" y="783167"/>
                  <a:pt x="889000" y="787400"/>
                </a:cubicBezTo>
                <a:cubicBezTo>
                  <a:pt x="948613" y="807271"/>
                  <a:pt x="956330" y="815757"/>
                  <a:pt x="1041400" y="787400"/>
                </a:cubicBezTo>
                <a:cubicBezTo>
                  <a:pt x="1058439" y="781720"/>
                  <a:pt x="1063906" y="758211"/>
                  <a:pt x="1079500" y="749300"/>
                </a:cubicBezTo>
                <a:cubicBezTo>
                  <a:pt x="1094655" y="740640"/>
                  <a:pt x="1113367" y="740833"/>
                  <a:pt x="1130300" y="736600"/>
                </a:cubicBezTo>
                <a:cubicBezTo>
                  <a:pt x="1147233" y="711200"/>
                  <a:pt x="1171447" y="689360"/>
                  <a:pt x="1181100" y="660400"/>
                </a:cubicBezTo>
                <a:cubicBezTo>
                  <a:pt x="1189567" y="635000"/>
                  <a:pt x="1200006" y="610175"/>
                  <a:pt x="1206500" y="584200"/>
                </a:cubicBezTo>
                <a:cubicBezTo>
                  <a:pt x="1210733" y="567267"/>
                  <a:pt x="1213071" y="549743"/>
                  <a:pt x="1219200" y="533400"/>
                </a:cubicBezTo>
                <a:cubicBezTo>
                  <a:pt x="1225847" y="515673"/>
                  <a:pt x="1236133" y="499533"/>
                  <a:pt x="1244600" y="482600"/>
                </a:cubicBezTo>
                <a:cubicBezTo>
                  <a:pt x="1240367" y="419100"/>
                  <a:pt x="1253649" y="351909"/>
                  <a:pt x="1231900" y="292100"/>
                </a:cubicBezTo>
                <a:cubicBezTo>
                  <a:pt x="1225657" y="274933"/>
                  <a:pt x="1127219" y="184555"/>
                  <a:pt x="1092200" y="165100"/>
                </a:cubicBezTo>
                <a:cubicBezTo>
                  <a:pt x="1065692" y="150374"/>
                  <a:pt x="977687" y="122696"/>
                  <a:pt x="952500" y="114300"/>
                </a:cubicBezTo>
                <a:lnTo>
                  <a:pt x="914400" y="101600"/>
                </a:lnTo>
                <a:lnTo>
                  <a:pt x="876300" y="88900"/>
                </a:lnTo>
                <a:cubicBezTo>
                  <a:pt x="719667" y="93133"/>
                  <a:pt x="562673" y="90165"/>
                  <a:pt x="406400" y="101600"/>
                </a:cubicBezTo>
                <a:cubicBezTo>
                  <a:pt x="387518" y="102982"/>
                  <a:pt x="373327" y="120353"/>
                  <a:pt x="355600" y="127000"/>
                </a:cubicBezTo>
                <a:cubicBezTo>
                  <a:pt x="339257" y="133129"/>
                  <a:pt x="321733" y="135467"/>
                  <a:pt x="304800" y="139700"/>
                </a:cubicBezTo>
                <a:cubicBezTo>
                  <a:pt x="292100" y="148167"/>
                  <a:pt x="280352" y="158274"/>
                  <a:pt x="266700" y="165100"/>
                </a:cubicBezTo>
                <a:cubicBezTo>
                  <a:pt x="254726" y="171087"/>
                  <a:pt x="240223" y="171158"/>
                  <a:pt x="228600" y="177800"/>
                </a:cubicBezTo>
                <a:cubicBezTo>
                  <a:pt x="120958" y="239310"/>
                  <a:pt x="227057" y="199481"/>
                  <a:pt x="139700" y="228600"/>
                </a:cubicBezTo>
                <a:lnTo>
                  <a:pt x="88900" y="279400"/>
                </a:lnTo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9118600" y="2686889"/>
            <a:ext cx="2197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66D46"/>
                </a:solidFill>
                <a:latin typeface="Arial Black" panose="020B0A04020102020204" pitchFamily="34" charset="0"/>
              </a:rPr>
              <a:t>Like so and then press update</a:t>
            </a:r>
            <a:endParaRPr lang="en-IE" sz="2800" b="1" dirty="0">
              <a:solidFill>
                <a:srgbClr val="266D46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 sz="48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MCTV Ltd</a:t>
            </a:r>
            <a:endParaRPr lang="en-IE" altLang="en-GB" sz="48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MCTV is a small retail Company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Micheal &amp; Dooren Cooney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Based in Limereck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Trading over 20 Years 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617220" indent="-571500"/>
            <a:r>
              <a:rPr lang="en-IE" altLang="en-GB" sz="36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Annual Turnover 1 million euro</a:t>
            </a: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  <a:p>
            <a:pPr marL="45720" indent="0">
              <a:buNone/>
            </a:pPr>
            <a:endParaRPr lang="en-IE" altLang="en-GB" sz="36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Christopher Musitongo</a:t>
            </a:r>
            <a:endParaRPr lang="en-I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4490" y="2713990"/>
            <a:ext cx="8131175" cy="1430020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n-IE" altLang="en-GB" sz="4800" dirty="0"/>
              <a:t>IT MANAGER</a:t>
            </a:r>
            <a:endParaRPr lang="en-IE" altLang="en-GB" sz="4800" dirty="0"/>
          </a:p>
          <a:p>
            <a:pPr marL="365760" lvl="1" indent="0" algn="ctr">
              <a:buNone/>
            </a:pPr>
            <a:r>
              <a:rPr lang="en-IE" altLang="en-GB" sz="4400" i="1" dirty="0"/>
              <a:t> -- Mark</a:t>
            </a:r>
            <a:endParaRPr lang="en-IE" altLang="en-GB" sz="4400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420" y="767842"/>
            <a:ext cx="9509760" cy="1088136"/>
          </a:xfrm>
        </p:spPr>
        <p:txBody>
          <a:bodyPr>
            <a:noAutofit/>
          </a:bodyPr>
          <a:lstStyle/>
          <a:p>
            <a:r>
              <a:rPr lang="en-IE" altLang="en-GB" sz="3600" dirty="0"/>
              <a:t>Roles &amp; </a:t>
            </a:r>
            <a:r>
              <a:rPr lang="en-IE" altLang="en-GB" sz="3600" dirty="0" smtClean="0"/>
              <a:t>Responsibilities </a:t>
            </a:r>
            <a:r>
              <a:rPr lang="en-IE" altLang="en-GB" sz="3600" dirty="0"/>
              <a:t>in the Company</a:t>
            </a:r>
            <a:endParaRPr lang="en-IE" alt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300" y="2178050"/>
            <a:ext cx="8078470" cy="349885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Creating and managing the database</a:t>
            </a:r>
            <a:endParaRPr lang="en-IE" dirty="0"/>
          </a:p>
          <a:p>
            <a:r>
              <a:rPr lang="en-IE" dirty="0"/>
              <a:t>Managed GitHub</a:t>
            </a:r>
            <a:endParaRPr lang="en-IE" dirty="0"/>
          </a:p>
          <a:p>
            <a:r>
              <a:rPr lang="en-IE" dirty="0"/>
              <a:t>Collaborated with Liam (</a:t>
            </a:r>
            <a:r>
              <a:rPr lang="en-IE" dirty="0" err="1"/>
              <a:t>Jodeyne</a:t>
            </a:r>
            <a:r>
              <a:rPr lang="en-IE" dirty="0"/>
              <a:t>) in making the website</a:t>
            </a:r>
            <a:endParaRPr lang="en-IE" dirty="0"/>
          </a:p>
          <a:p>
            <a:r>
              <a:rPr lang="en-IE" dirty="0"/>
              <a:t>Helped design the website</a:t>
            </a:r>
            <a:endParaRPr lang="en-IE" dirty="0"/>
          </a:p>
          <a:p>
            <a:r>
              <a:rPr lang="en-IE" dirty="0"/>
              <a:t>Helped with UML Diagram</a:t>
            </a:r>
            <a:endParaRPr lang="en-IE" dirty="0"/>
          </a:p>
          <a:p>
            <a:r>
              <a:rPr lang="en-IE" dirty="0"/>
              <a:t>Advising the team</a:t>
            </a:r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20" y="736600"/>
            <a:ext cx="5313680" cy="732536"/>
          </a:xfrm>
        </p:spPr>
        <p:txBody>
          <a:bodyPr>
            <a:normAutofit/>
          </a:bodyPr>
          <a:lstStyle/>
          <a:p>
            <a:r>
              <a:rPr lang="en-GB" altLang="en-US" sz="3600" dirty="0" smtClean="0"/>
              <a:t>UML Case</a:t>
            </a:r>
            <a:endParaRPr lang="en-GB" altLang="en-US" sz="3600" dirty="0"/>
          </a:p>
        </p:txBody>
      </p:sp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5" y="1363662"/>
            <a:ext cx="9818625" cy="4630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320" y="508000"/>
            <a:ext cx="5313680" cy="732536"/>
          </a:xfrm>
        </p:spPr>
        <p:txBody>
          <a:bodyPr>
            <a:normAutofit/>
          </a:bodyPr>
          <a:lstStyle/>
          <a:p>
            <a:r>
              <a:rPr lang="en-GB" altLang="en-US" sz="3600" b="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- Interface</a:t>
            </a:r>
            <a:endParaRPr lang="en-GB" altLang="en-US" sz="3600" b="0" dirty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1" y="1506539"/>
            <a:ext cx="9847580" cy="4484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55600"/>
            <a:ext cx="6875780" cy="732536"/>
          </a:xfrm>
        </p:spPr>
        <p:txBody>
          <a:bodyPr>
            <a:normAutofit/>
          </a:bodyPr>
          <a:lstStyle/>
          <a:p>
            <a:r>
              <a:rPr lang="en-IE" sz="3600" dirty="0" smtClean="0">
                <a:solidFill>
                  <a:srgbClr val="266D46"/>
                </a:solidFill>
              </a:rPr>
              <a:t>The </a:t>
            </a:r>
            <a:r>
              <a:rPr lang="en-IE" sz="3600" dirty="0">
                <a:solidFill>
                  <a:srgbClr val="266D46"/>
                </a:solidFill>
              </a:rPr>
              <a:t>Database – Design View</a:t>
            </a:r>
            <a:endParaRPr lang="en-GB" altLang="en-US" sz="3600" dirty="0">
              <a:solidFill>
                <a:srgbClr val="266D4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48" y="1377492"/>
            <a:ext cx="7414052" cy="3372123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1327419" y="4918780"/>
            <a:ext cx="9460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800" dirty="0" smtClean="0"/>
              <a:t>To edit tables, forms, queries and reports you can click this view and then “Design View”</a:t>
            </a:r>
            <a:endParaRPr lang="en-IE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12800" y="4417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600" b="1" dirty="0" smtClean="0">
                <a:solidFill>
                  <a:srgbClr val="266D46"/>
                </a:solidFill>
              </a:rPr>
              <a:t>The Database </a:t>
            </a:r>
            <a:r>
              <a:rPr lang="en-IE" sz="3600" dirty="0" smtClean="0">
                <a:solidFill>
                  <a:srgbClr val="266D46"/>
                </a:solidFill>
              </a:rPr>
              <a:t>- Sidebar</a:t>
            </a:r>
            <a:endParaRPr lang="en-IE" sz="3600" dirty="0">
              <a:solidFill>
                <a:srgbClr val="266D46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56" y="1875359"/>
            <a:ext cx="2169144" cy="4222483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4262121" y="1767293"/>
            <a:ext cx="690187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400" b="1" dirty="0"/>
              <a:t>Tables</a:t>
            </a:r>
            <a:r>
              <a:rPr lang="en-GB" sz="2400" dirty="0"/>
              <a:t> – In this tab, you can access all the tables which contain information such as all the customers and suppliers that MCTV are collaborating with.</a:t>
            </a:r>
            <a:endParaRPr lang="en-IE" sz="2400" dirty="0"/>
          </a:p>
          <a:p>
            <a:pPr lvl="0"/>
            <a:r>
              <a:rPr lang="en-GB" sz="2400" b="1" dirty="0"/>
              <a:t>Queries </a:t>
            </a:r>
            <a:r>
              <a:rPr lang="en-GB" sz="2400" dirty="0"/>
              <a:t>– With queries you can filter out certain information, making it easier to find the information you desire.</a:t>
            </a:r>
            <a:endParaRPr lang="en-IE" sz="2400" dirty="0"/>
          </a:p>
          <a:p>
            <a:pPr lvl="0"/>
            <a:r>
              <a:rPr lang="en-GB" sz="2400" b="1" dirty="0"/>
              <a:t>Forms </a:t>
            </a:r>
            <a:r>
              <a:rPr lang="en-GB" sz="2400" dirty="0"/>
              <a:t>– You can access all the different types of forms that MCTV use. This information is stored in the tables tab.</a:t>
            </a:r>
            <a:endParaRPr lang="en-IE" sz="2400" dirty="0"/>
          </a:p>
          <a:p>
            <a:pPr lvl="0"/>
            <a:r>
              <a:rPr lang="en-GB" sz="2400" b="1" dirty="0"/>
              <a:t>Reports</a:t>
            </a:r>
            <a:r>
              <a:rPr lang="en-GB" sz="2400" dirty="0"/>
              <a:t> – For accessing certain reports that MCTV uses.</a:t>
            </a:r>
            <a:endParaRPr lang="en-IE" sz="2400" dirty="0"/>
          </a:p>
          <a:p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812800" y="609600"/>
            <a:ext cx="5168900" cy="1157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b="1" dirty="0" smtClean="0">
                <a:solidFill>
                  <a:srgbClr val="266D46"/>
                </a:solidFill>
              </a:rPr>
              <a:t>The Database </a:t>
            </a:r>
            <a:r>
              <a:rPr lang="en-IE" sz="2800" dirty="0" smtClean="0">
                <a:solidFill>
                  <a:srgbClr val="266D46"/>
                </a:solidFill>
              </a:rPr>
              <a:t>- Tables</a:t>
            </a:r>
            <a:endParaRPr lang="en-IE" sz="2800" dirty="0">
              <a:solidFill>
                <a:srgbClr val="266D4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799" y="1767293"/>
            <a:ext cx="10383076" cy="3896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3580"/>
            <a:ext cx="12676958" cy="5297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91" y="2091105"/>
            <a:ext cx="5281008" cy="2690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825500"/>
            <a:ext cx="4914900" cy="34123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91073" y="1136276"/>
            <a:ext cx="4705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66D46"/>
                </a:solidFill>
              </a:rPr>
              <a:t>One of the forms located in the database</a:t>
            </a:r>
            <a:endParaRPr lang="en-US" sz="2400" b="1" dirty="0">
              <a:solidFill>
                <a:srgbClr val="266D4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7900" y="4680018"/>
            <a:ext cx="583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 smtClean="0">
                <a:solidFill>
                  <a:srgbClr val="266D46"/>
                </a:solidFill>
              </a:rPr>
              <a:t>Report will always display the date accessed</a:t>
            </a:r>
            <a:endParaRPr lang="en-IE" sz="2800" b="1" dirty="0">
              <a:solidFill>
                <a:srgbClr val="266D4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693420" y="88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800" b="1" kern="1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rgbClr val="00B050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E" dirty="0" smtClean="0">
                <a:solidFill>
                  <a:srgbClr val="266D46"/>
                </a:solidFill>
              </a:rPr>
              <a:t>Conclusion</a:t>
            </a:r>
            <a:endParaRPr lang="en-IE" dirty="0">
              <a:solidFill>
                <a:srgbClr val="266D46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93420" y="1536700"/>
            <a:ext cx="10515600" cy="4351338"/>
          </a:xfrm>
        </p:spPr>
        <p:txBody>
          <a:bodyPr>
            <a:normAutofit/>
          </a:bodyPr>
          <a:lstStyle/>
          <a:p>
            <a:r>
              <a:rPr lang="en-IE" sz="2800" dirty="0" smtClean="0"/>
              <a:t>The database can be easily managed by IT if they’re proficient in Access</a:t>
            </a:r>
            <a:endParaRPr lang="en-IE" sz="2800" dirty="0" smtClean="0"/>
          </a:p>
          <a:p>
            <a:r>
              <a:rPr lang="en-IE" sz="2800" dirty="0" smtClean="0"/>
              <a:t>It’s a lot easier to access all the information they require</a:t>
            </a:r>
            <a:endParaRPr lang="en-IE" sz="2800" dirty="0" smtClean="0"/>
          </a:p>
          <a:p>
            <a:r>
              <a:rPr lang="en-IE" sz="2800" dirty="0" smtClean="0"/>
              <a:t>It will replace the paper based system that is currently being used</a:t>
            </a:r>
            <a:endParaRPr lang="en-IE" sz="2800" dirty="0" smtClean="0"/>
          </a:p>
          <a:p>
            <a:r>
              <a:rPr lang="en-IE" sz="2800" dirty="0" smtClean="0"/>
              <a:t>If MCTV move to the cloud, it will make it easier to transfer their data</a:t>
            </a:r>
            <a:endParaRPr lang="en-IE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584962"/>
            <a:ext cx="9509760" cy="1088136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E" altLang="en-GB" sz="3600">
                <a:solidFill>
                  <a:schemeClr val="accent3"/>
                </a:solidFill>
                <a:effectLst/>
              </a:rPr>
              <a:t>Visual Representation of the current Business Model</a:t>
            </a:r>
            <a:endParaRPr lang="en-IE" altLang="en-GB" sz="3600">
              <a:solidFill>
                <a:schemeClr val="accent3"/>
              </a:solidFill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74570" y="1992630"/>
            <a:ext cx="6271260" cy="402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Rehan Naeem</a:t>
            </a:r>
            <a:endParaRPr lang="en-IE" alt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4490" y="2713990"/>
            <a:ext cx="8131175" cy="1430020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n-IE" altLang="en-GB" sz="4800"/>
              <a:t>Financial Accountant</a:t>
            </a:r>
            <a:endParaRPr lang="en-IE" altLang="en-GB" sz="4800"/>
          </a:p>
          <a:p>
            <a:pPr marL="365760" lvl="1" indent="0" algn="ctr">
              <a:buNone/>
            </a:pPr>
            <a:r>
              <a:rPr lang="en-IE" altLang="en-GB" sz="4400" i="1"/>
              <a:t> -- Mark</a:t>
            </a:r>
            <a:endParaRPr lang="en-IE" altLang="en-GB" sz="4400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1059942"/>
            <a:ext cx="9509760" cy="1088136"/>
          </a:xfrm>
        </p:spPr>
        <p:txBody>
          <a:bodyPr>
            <a:normAutofit fontScale="90000"/>
          </a:bodyPr>
          <a:lstStyle/>
          <a:p>
            <a:r>
              <a:rPr lang="en-IE" altLang="en-GB" dirty="0"/>
              <a:t>Roles &amp; </a:t>
            </a:r>
            <a:r>
              <a:rPr lang="en-IE" altLang="en-GB" dirty="0" smtClean="0"/>
              <a:t>Responsibilities </a:t>
            </a:r>
            <a:r>
              <a:rPr lang="en-IE" altLang="en-GB" dirty="0"/>
              <a:t>in the Company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6075" y="2673350"/>
            <a:ext cx="8078470" cy="3498850"/>
          </a:xfrm>
        </p:spPr>
        <p:txBody>
          <a:bodyPr/>
          <a:lstStyle/>
          <a:p>
            <a:r>
              <a:rPr lang="en-IE" altLang="en-GB" dirty="0"/>
              <a:t>Book Keeping</a:t>
            </a:r>
            <a:endParaRPr lang="en-IE" altLang="en-GB" dirty="0"/>
          </a:p>
          <a:p>
            <a:r>
              <a:rPr lang="en-IE" altLang="en-GB" dirty="0"/>
              <a:t>Financial Controller</a:t>
            </a:r>
            <a:endParaRPr lang="en-IE" altLang="en-GB" dirty="0"/>
          </a:p>
          <a:p>
            <a:r>
              <a:rPr lang="en-IE" altLang="en-GB" dirty="0"/>
              <a:t>Review Profit/Loss</a:t>
            </a: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Sage Line 50</a:t>
            </a:r>
            <a:endParaRPr lang="en-GB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altLang="en-GB" sz="2400" dirty="0"/>
              <a:t>Sage 50 is an accounting software used by small and medium sized companies.</a:t>
            </a:r>
            <a:endParaRPr lang="en-IE" altLang="en-GB" sz="2400" dirty="0"/>
          </a:p>
          <a:p>
            <a:r>
              <a:rPr lang="en-IE" altLang="en-GB" sz="2400" dirty="0"/>
              <a:t>It is designed to streamline all of your accounting routines, reduce your data entry and save you time.</a:t>
            </a:r>
            <a:endParaRPr lang="en-IE" altLang="en-GB" sz="2400" dirty="0"/>
          </a:p>
          <a:p>
            <a:r>
              <a:rPr lang="en-IE" altLang="en-GB" sz="2400" dirty="0"/>
              <a:t>Creates a complete business management system offering multi user and multi company configurations to suit all business types.</a:t>
            </a:r>
            <a:endParaRPr lang="en-IE" altLang="en-GB" sz="2400" dirty="0"/>
          </a:p>
          <a:p>
            <a:r>
              <a:rPr lang="en-IE" altLang="en-GB" sz="2400" dirty="0"/>
              <a:t>It works seamlessly with other software such as Microsoft excel</a:t>
            </a:r>
            <a:endParaRPr lang="en-IE" altLang="en-GB" sz="2400" dirty="0"/>
          </a:p>
          <a:p>
            <a:endParaRPr lang="en-IE" altLang="en-GB" sz="2400" dirty="0"/>
          </a:p>
          <a:p>
            <a:endParaRPr lang="en-IE" altLang="en-GB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492252"/>
            <a:ext cx="9693480" cy="5578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401" y="0"/>
            <a:ext cx="10876199" cy="6435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 dirty="0"/>
              <a:t>Penuel Maypa</a:t>
            </a:r>
            <a:endParaRPr lang="en-IE" altLang="en-GB" dirty="0"/>
          </a:p>
        </p:txBody>
      </p:sp>
      <p:sp>
        <p:nvSpPr>
          <p:cNvPr id="6" name="Rectangle 5"/>
          <p:cNvSpPr/>
          <p:nvPr/>
        </p:nvSpPr>
        <p:spPr>
          <a:xfrm>
            <a:off x="2834371" y="2418695"/>
            <a:ext cx="6224012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Sales &amp; Marketing</a:t>
            </a:r>
            <a:endParaRPr lang="en-US" sz="5400" b="1" cap="none" spc="0" dirty="0" smtClean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en-US" sz="3600" b="1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 Derek </a:t>
            </a:r>
            <a:endParaRPr lang="en-US" sz="3600" b="1" cap="none" spc="0" dirty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1059942"/>
            <a:ext cx="9509760" cy="1088136"/>
          </a:xfrm>
        </p:spPr>
        <p:txBody>
          <a:bodyPr>
            <a:normAutofit fontScale="90000"/>
          </a:bodyPr>
          <a:lstStyle/>
          <a:p>
            <a:r>
              <a:rPr lang="en-IE" altLang="en-GB" dirty="0"/>
              <a:t>Roles &amp; </a:t>
            </a:r>
            <a:r>
              <a:rPr lang="en-IE" altLang="en-GB" dirty="0" smtClean="0"/>
              <a:t>Responsibilities </a:t>
            </a:r>
            <a:r>
              <a:rPr lang="en-IE" altLang="en-GB" dirty="0"/>
              <a:t>in the Company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6075" y="2673350"/>
            <a:ext cx="8078470" cy="3498850"/>
          </a:xfrm>
        </p:spPr>
        <p:txBody>
          <a:bodyPr/>
          <a:lstStyle/>
          <a:p>
            <a:r>
              <a:rPr lang="en-IE" altLang="en-GB" dirty="0" smtClean="0"/>
              <a:t>Customer Service</a:t>
            </a:r>
            <a:endParaRPr lang="en-IE" altLang="en-GB" dirty="0"/>
          </a:p>
          <a:p>
            <a:r>
              <a:rPr lang="en-IE" altLang="en-GB" dirty="0" smtClean="0"/>
              <a:t>Customer Relations</a:t>
            </a:r>
            <a:endParaRPr lang="en-IE" altLang="en-GB" dirty="0"/>
          </a:p>
          <a:p>
            <a:r>
              <a:rPr lang="en-IE" altLang="en-GB" dirty="0" smtClean="0"/>
              <a:t>Sales Representative</a:t>
            </a: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Salesforce - User Manual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193" y="1637664"/>
            <a:ext cx="3864844" cy="4277881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1744345"/>
            <a:ext cx="4428490" cy="3990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507076"/>
            <a:ext cx="9509760" cy="837092"/>
          </a:xfrm>
        </p:spPr>
        <p:txBody>
          <a:bodyPr>
            <a:normAutofit/>
          </a:bodyPr>
          <a:lstStyle/>
          <a:p>
            <a:r>
              <a:rPr lang="en-IE" sz="4000" dirty="0" smtClean="0"/>
              <a:t>Future Development of the Company</a:t>
            </a:r>
            <a:endParaRPr lang="en-IE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In 5 Years </a:t>
            </a:r>
            <a:endParaRPr lang="en-IE" dirty="0" smtClean="0"/>
          </a:p>
          <a:p>
            <a:pPr lvl="1"/>
            <a:r>
              <a:rPr lang="en-IE" dirty="0" smtClean="0"/>
              <a:t>Employ 10 more employees</a:t>
            </a:r>
            <a:endParaRPr lang="en-IE" dirty="0" smtClean="0"/>
          </a:p>
          <a:p>
            <a:pPr lvl="1"/>
            <a:r>
              <a:rPr lang="en-IE" dirty="0" smtClean="0"/>
              <a:t>New branch in Cork</a:t>
            </a:r>
            <a:endParaRPr lang="en-IE" dirty="0" smtClean="0"/>
          </a:p>
          <a:p>
            <a:pPr lvl="1"/>
            <a:r>
              <a:rPr lang="en-IE" dirty="0" smtClean="0"/>
              <a:t>Start supplying electronics to businesses</a:t>
            </a:r>
            <a:endParaRPr lang="en-IE" dirty="0" smtClean="0"/>
          </a:p>
          <a:p>
            <a:pPr lvl="1"/>
            <a:r>
              <a:rPr lang="en-IE" dirty="0" smtClean="0"/>
              <a:t>We plan to expand our choices of products</a:t>
            </a:r>
            <a:endParaRPr lang="en-IE" dirty="0" smtClean="0"/>
          </a:p>
          <a:p>
            <a:pPr lvl="1"/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8500" y="3353146"/>
            <a:ext cx="9509760" cy="837092"/>
          </a:xfrm>
        </p:spPr>
        <p:txBody>
          <a:bodyPr>
            <a:noAutofit/>
          </a:bodyPr>
          <a:p>
            <a:r>
              <a:rPr lang="en-IE" sz="8000" dirty="0" smtClean="0"/>
              <a:t>Thank You </a:t>
            </a:r>
            <a:endParaRPr lang="en-IE" sz="8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2840" y="72081"/>
            <a:ext cx="9522460" cy="6464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Roles of the Member</a:t>
            </a:r>
            <a:endParaRPr lang="en-I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altLang="en-GB" dirty="0"/>
              <a:t>Derek - Sales &amp; Marketing </a:t>
            </a:r>
            <a:endParaRPr lang="en-IE" altLang="en-GB" dirty="0"/>
          </a:p>
          <a:p>
            <a:r>
              <a:rPr lang="en-IE" altLang="en-GB" sz="4000" dirty="0">
                <a:sym typeface="+mn-ea"/>
              </a:rPr>
              <a:t>Liam</a:t>
            </a:r>
            <a:r>
              <a:rPr lang="en-IE" altLang="en-GB" sz="3200" dirty="0">
                <a:sym typeface="+mn-ea"/>
              </a:rPr>
              <a:t> - Social Media/ Web Designer</a:t>
            </a:r>
            <a:endParaRPr lang="en-IE" altLang="en-GB" sz="3200" dirty="0"/>
          </a:p>
          <a:p>
            <a:r>
              <a:rPr lang="en-IE" altLang="en-GB" dirty="0"/>
              <a:t>Mark - </a:t>
            </a:r>
            <a:r>
              <a:rPr lang="en-IE" altLang="en-GB" sz="3200" dirty="0"/>
              <a:t>IT Manager</a:t>
            </a:r>
            <a:endParaRPr lang="en-IE" altLang="en-GB" dirty="0"/>
          </a:p>
          <a:p>
            <a:r>
              <a:rPr lang="en-IE" altLang="en-GB" dirty="0"/>
              <a:t>Roberta - </a:t>
            </a:r>
            <a:r>
              <a:rPr lang="en-IE" altLang="en-GB" sz="3200" dirty="0"/>
              <a:t>Financial Accountant</a:t>
            </a:r>
            <a:endParaRPr lang="en-IE" altLang="en-GB" sz="3200" dirty="0"/>
          </a:p>
          <a:p>
            <a:pPr marL="45720" indent="0">
              <a:buNone/>
            </a:pP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645" y="254127"/>
            <a:ext cx="9509760" cy="1088136"/>
          </a:xfrm>
        </p:spPr>
        <p:txBody>
          <a:bodyPr/>
          <a:lstStyle/>
          <a:p>
            <a:r>
              <a:rPr lang="en-IE" altLang="en-GB" dirty="0"/>
              <a:t>Roles of the Member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680" y="1342517"/>
            <a:ext cx="9509760" cy="4343400"/>
          </a:xfrm>
        </p:spPr>
        <p:txBody>
          <a:bodyPr>
            <a:normAutofit fontScale="97500" lnSpcReduction="10000"/>
          </a:bodyPr>
          <a:lstStyle/>
          <a:p>
            <a:r>
              <a:rPr lang="en-IE" altLang="en-GB" sz="3200"/>
              <a:t>Derek - Sales &amp; Marketing </a:t>
            </a:r>
            <a:endParaRPr lang="en-IE" altLang="en-GB" sz="3200"/>
          </a:p>
          <a:p>
            <a:pPr lvl="1"/>
            <a:r>
              <a:rPr lang="en-IE" altLang="en-GB" sz="2800" i="1"/>
              <a:t>Penuel  (TEAM LEADER)</a:t>
            </a:r>
            <a:endParaRPr lang="en-IE" altLang="en-GB" sz="2800" i="1"/>
          </a:p>
          <a:p>
            <a:pPr lvl="0"/>
            <a:r>
              <a:rPr lang="en-IE" altLang="en-GB" sz="3150">
                <a:sym typeface="+mn-ea"/>
              </a:rPr>
              <a:t>Liam - Social Media/ Web Designer</a:t>
            </a:r>
            <a:endParaRPr lang="en-IE" altLang="en-GB" sz="3150"/>
          </a:p>
          <a:p>
            <a:pPr lvl="1"/>
            <a:r>
              <a:rPr lang="en-IE" altLang="en-GB" sz="2800" i="1">
                <a:sym typeface="+mn-ea"/>
              </a:rPr>
              <a:t>Jodeyne</a:t>
            </a:r>
            <a:endParaRPr lang="en-IE" altLang="en-GB" sz="2800" i="1">
              <a:sym typeface="+mn-ea"/>
            </a:endParaRPr>
          </a:p>
          <a:p>
            <a:r>
              <a:rPr lang="en-IE" altLang="en-GB" sz="3200"/>
              <a:t>Mark - IT Manager</a:t>
            </a:r>
            <a:endParaRPr lang="en-IE" altLang="en-GB" sz="3200"/>
          </a:p>
          <a:p>
            <a:pPr lvl="1"/>
            <a:r>
              <a:rPr lang="en-IE" altLang="en-GB" sz="2800" i="1"/>
              <a:t>Christopher</a:t>
            </a:r>
            <a:endParaRPr lang="en-IE" altLang="en-GB" sz="2800" i="1"/>
          </a:p>
          <a:p>
            <a:r>
              <a:rPr lang="en-IE" altLang="en-GB" sz="3200"/>
              <a:t>Roberta - Financial Accountant</a:t>
            </a:r>
            <a:endParaRPr lang="en-IE" altLang="en-GB" sz="3200"/>
          </a:p>
          <a:p>
            <a:pPr lvl="1"/>
            <a:r>
              <a:rPr lang="en-IE" altLang="en-GB" sz="2840" i="1"/>
              <a:t>Rehan</a:t>
            </a:r>
            <a:endParaRPr lang="en-IE" altLang="en-GB" sz="2840" i="1"/>
          </a:p>
          <a:p>
            <a:pPr marL="45720" indent="0">
              <a:buNone/>
            </a:pPr>
            <a:endParaRPr lang="en-IE" altLang="en-GB" sz="2840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GB"/>
              <a:t>Jodeyne Teneza</a:t>
            </a:r>
            <a:endParaRPr lang="en-IE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4490" y="2713990"/>
            <a:ext cx="8131175" cy="1430020"/>
          </a:xfrm>
        </p:spPr>
        <p:txBody>
          <a:bodyPr>
            <a:normAutofit fontScale="90000"/>
          </a:bodyPr>
          <a:lstStyle/>
          <a:p>
            <a:pPr marL="365760" lvl="1" indent="0" algn="ctr">
              <a:buNone/>
            </a:pPr>
            <a:r>
              <a:rPr lang="en-IE" altLang="en-GB" sz="4800"/>
              <a:t>Web Design &amp; Social Media </a:t>
            </a:r>
            <a:endParaRPr lang="en-IE" altLang="en-GB" sz="4800"/>
          </a:p>
          <a:p>
            <a:pPr marL="365760" lvl="1" indent="0" algn="ctr">
              <a:buNone/>
            </a:pPr>
            <a:r>
              <a:rPr lang="en-IE" altLang="en-GB" sz="4400" i="1"/>
              <a:t>-- Liam</a:t>
            </a:r>
            <a:endParaRPr lang="en-IE" altLang="en-GB" sz="4400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1059942"/>
            <a:ext cx="9509760" cy="1088136"/>
          </a:xfrm>
        </p:spPr>
        <p:txBody>
          <a:bodyPr>
            <a:normAutofit fontScale="90000"/>
          </a:bodyPr>
          <a:lstStyle/>
          <a:p>
            <a:r>
              <a:rPr lang="en-IE" altLang="en-GB" dirty="0"/>
              <a:t>Roles &amp; </a:t>
            </a:r>
            <a:r>
              <a:rPr lang="en-IE" altLang="en-GB" dirty="0" smtClean="0"/>
              <a:t>Responsibilities </a:t>
            </a:r>
            <a:r>
              <a:rPr lang="en-IE" altLang="en-GB" dirty="0"/>
              <a:t>in the Company</a:t>
            </a:r>
            <a:endParaRPr lang="en-IE" alt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0" y="2673350"/>
            <a:ext cx="8078470" cy="3498850"/>
          </a:xfrm>
        </p:spPr>
        <p:txBody>
          <a:bodyPr/>
          <a:lstStyle/>
          <a:p>
            <a:r>
              <a:rPr lang="en-IE" altLang="en-GB" dirty="0"/>
              <a:t>Web Designer/Developer</a:t>
            </a:r>
            <a:endParaRPr lang="en-IE" altLang="en-GB" dirty="0"/>
          </a:p>
          <a:p>
            <a:r>
              <a:rPr lang="en-IE" altLang="en-GB" dirty="0"/>
              <a:t>Social Media </a:t>
            </a:r>
            <a:endParaRPr lang="en-IE" altLang="en-GB" dirty="0"/>
          </a:p>
          <a:p>
            <a:r>
              <a:rPr lang="en-IE" altLang="en-GB" dirty="0"/>
              <a:t>Logo </a:t>
            </a:r>
            <a:r>
              <a:rPr lang="en-IE" altLang="en-GB" dirty="0" smtClean="0"/>
              <a:t>Designer</a:t>
            </a:r>
            <a:endParaRPr lang="en-IE" altLang="en-GB" dirty="0" smtClean="0"/>
          </a:p>
          <a:p>
            <a:r>
              <a:rPr lang="en-IE" altLang="en-GB" dirty="0" smtClean="0"/>
              <a:t>Colour Scheme</a:t>
            </a:r>
            <a:endParaRPr lang="en-IE" alt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75" y="1093449"/>
            <a:ext cx="4079585" cy="4727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644" y="1570334"/>
            <a:ext cx="77260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Color Scheme </a:t>
            </a:r>
            <a:endParaRPr lang="en-US" sz="4000" dirty="0" smtClean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ln w="0"/>
                <a:solidFill>
                  <a:srgbClr val="266D4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Logo</a:t>
            </a:r>
            <a:endParaRPr lang="en-US" sz="4000" dirty="0" smtClean="0">
              <a:ln w="0"/>
              <a:solidFill>
                <a:srgbClr val="266D4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eer Green 16x9">
  <a:themeElements>
    <a:clrScheme name="Sheer Green">
      <a:dk1>
        <a:srgbClr val="624D38"/>
      </a:dk1>
      <a:lt1>
        <a:srgbClr val="FFFFFF"/>
      </a:lt1>
      <a:dk2>
        <a:srgbClr val="404040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2987</Words>
  <Application>WPS Presentation</Application>
  <PresentationFormat>Widescreen</PresentationFormat>
  <Paragraphs>171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SimSun</vt:lpstr>
      <vt:lpstr>Wingdings</vt:lpstr>
      <vt:lpstr>Arial Unicode MS</vt:lpstr>
      <vt:lpstr>Arial Black</vt:lpstr>
      <vt:lpstr>Century Gothic</vt:lpstr>
      <vt:lpstr>Microsoft YaHei</vt:lpstr>
      <vt:lpstr/>
      <vt:lpstr>Segoe Print</vt:lpstr>
      <vt:lpstr>Sheer Green 16x9</vt:lpstr>
      <vt:lpstr>PowerPoint 演示文稿</vt:lpstr>
      <vt:lpstr>MCTV Ltd</vt:lpstr>
      <vt:lpstr>Visual Representation of the current Business Model</vt:lpstr>
      <vt:lpstr>PowerPoint 演示文稿</vt:lpstr>
      <vt:lpstr>Roles of the Member</vt:lpstr>
      <vt:lpstr>Roles of the Member</vt:lpstr>
      <vt:lpstr>Jodeyne Teneza</vt:lpstr>
      <vt:lpstr>Roles &amp; Responsibilities in the Company</vt:lpstr>
      <vt:lpstr>PowerPoint 演示文稿</vt:lpstr>
      <vt:lpstr>Trello</vt:lpstr>
      <vt:lpstr>Trello</vt:lpstr>
      <vt:lpstr>Website: Home</vt:lpstr>
      <vt:lpstr>Website: Shop </vt:lpstr>
      <vt:lpstr>Website: About Us</vt:lpstr>
      <vt:lpstr>User-Guide</vt:lpstr>
      <vt:lpstr>User Guide: Dashboard</vt:lpstr>
      <vt:lpstr>User Guide: Dashboard</vt:lpstr>
      <vt:lpstr>User Guide: Dashboard</vt:lpstr>
      <vt:lpstr>User Guide</vt:lpstr>
      <vt:lpstr>Christopher Musitongo</vt:lpstr>
      <vt:lpstr>Roles &amp; Responsibilities in the Company</vt:lpstr>
      <vt:lpstr>UML Case</vt:lpstr>
      <vt:lpstr>Database - Interface</vt:lpstr>
      <vt:lpstr>The Database – Design 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Rehan Naeem</vt:lpstr>
      <vt:lpstr>Roles &amp; Responsibilities in the Company</vt:lpstr>
      <vt:lpstr>Sage Line 50</vt:lpstr>
      <vt:lpstr>PowerPoint 演示文稿</vt:lpstr>
      <vt:lpstr>PowerPoint 演示文稿</vt:lpstr>
      <vt:lpstr>Penuel Maypa</vt:lpstr>
      <vt:lpstr>Roles &amp; Responsibilities in the Company</vt:lpstr>
      <vt:lpstr>Salesforce</vt:lpstr>
      <vt:lpstr>Future Development of the Company</vt:lpstr>
      <vt:lpstr>Future Development of the Company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Penuel2014</cp:lastModifiedBy>
  <cp:revision>11</cp:revision>
  <dcterms:created xsi:type="dcterms:W3CDTF">2012-06-06T04:45:00Z</dcterms:created>
  <dcterms:modified xsi:type="dcterms:W3CDTF">2017-04-19T22:37:18Z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KSOProductBuildVer">
    <vt:lpwstr>2057-10.2.0.5820</vt:lpwstr>
  </property>
</Properties>
</file>